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13.fntdata" ContentType="application/x-fontdata"/>
  <Override PartName="/ppt/fonts/font14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70" r:id="rId3"/>
    <p:sldId id="269" r:id="rId4"/>
  </p:sldIdLst>
  <p:sldSz cx="6858000" cy="9903460" type="A4"/>
  <p:notesSz cx="6858000" cy="9144000"/>
  <p:embeddedFontLst>
    <p:embeddedFont>
      <p:font typeface="汉仪方隶简" panose="02010600000101010101" charset="-122"/>
      <p:regular r:id="rId9"/>
    </p:embeddedFont>
    <p:embeddedFont>
      <p:font typeface="幼圆" panose="02010509060101010101" pitchFamily="49" charset="-122"/>
      <p:regular r:id="rId10"/>
    </p:embeddedFont>
    <p:embeddedFont>
      <p:font typeface="汉仪中楷简" panose="02010600000101010101" charset="-122"/>
      <p:regular r:id="rId11"/>
    </p:embeddedFont>
    <p:embeddedFont>
      <p:font typeface="方正字迹-豪放行书简体" panose="02010600010101010101" charset="-122"/>
      <p:regular r:id="rId12"/>
    </p:embeddedFont>
    <p:embeddedFont>
      <p:font typeface="方正粗金陵简体" panose="02000000000000000000" charset="-122"/>
      <p:regular r:id="rId13"/>
    </p:embeddedFont>
    <p:embeddedFont>
      <p:font typeface="微软雅黑" panose="020B0503020204020204" charset="-122"/>
      <p:regular r:id="rId14"/>
    </p:embeddedFont>
    <p:embeddedFont>
      <p:font typeface="华文楷体" panose="02010600040101010101" charset="-122"/>
      <p:regular r:id="rId15"/>
    </p:embeddedFont>
    <p:embeddedFont>
      <p:font typeface="汉仪夏日体W" panose="00020600040101010101" charset="-122"/>
      <p:regular r:id="rId16"/>
    </p:embeddedFont>
    <p:embeddedFont>
      <p:font typeface="Calibri" panose="020F0502020204030204" charset="0"/>
      <p:regular r:id="rId17"/>
      <p:bold r:id="rId18"/>
      <p:italic r:id="rId19"/>
      <p:boldItalic r:id="rId20"/>
    </p:embeddedFont>
    <p:embeddedFont>
      <p:font typeface="Calibri Light" panose="020F0302020204030204" charset="0"/>
      <p:regular r:id="rId21"/>
      <p:italic r:id="rId2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9FFA"/>
    <a:srgbClr val="E2528C"/>
    <a:srgbClr val="FAE1EB"/>
    <a:srgbClr val="FF5AAF"/>
    <a:srgbClr val="EC280B"/>
    <a:srgbClr val="CD0082"/>
    <a:srgbClr val="8205A3"/>
    <a:srgbClr val="8B45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-1698" y="-738"/>
      </p:cViewPr>
      <p:guideLst>
        <p:guide orient="horz" pos="3119"/>
        <p:guide pos="21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5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1.fntdata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font" Target="fonts/font14.fntdata"/><Relationship Id="rId21" Type="http://schemas.openxmlformats.org/officeDocument/2006/relationships/font" Target="fonts/font13.fntdata"/><Relationship Id="rId20" Type="http://schemas.openxmlformats.org/officeDocument/2006/relationships/font" Target="fonts/font12.fntdata"/><Relationship Id="rId2" Type="http://schemas.openxmlformats.org/officeDocument/2006/relationships/theme" Target="theme/theme1.xml"/><Relationship Id="rId19" Type="http://schemas.openxmlformats.org/officeDocument/2006/relationships/font" Target="fonts/font11.fntdata"/><Relationship Id="rId18" Type="http://schemas.openxmlformats.org/officeDocument/2006/relationships/font" Target="fonts/font10.fntdata"/><Relationship Id="rId17" Type="http://schemas.openxmlformats.org/officeDocument/2006/relationships/font" Target="fonts/font9.fntdata"/><Relationship Id="rId16" Type="http://schemas.openxmlformats.org/officeDocument/2006/relationships/font" Target="fonts/font8.fntdata"/><Relationship Id="rId15" Type="http://schemas.openxmlformats.org/officeDocument/2006/relationships/font" Target="fonts/font7.fntdata"/><Relationship Id="rId14" Type="http://schemas.openxmlformats.org/officeDocument/2006/relationships/font" Target="fonts/font6.fntdata"/><Relationship Id="rId13" Type="http://schemas.openxmlformats.org/officeDocument/2006/relationships/font" Target="fonts/font5.fntdata"/><Relationship Id="rId12" Type="http://schemas.openxmlformats.org/officeDocument/2006/relationships/font" Target="fonts/font4.fntdata"/><Relationship Id="rId11" Type="http://schemas.openxmlformats.org/officeDocument/2006/relationships/font" Target="fonts/font3.fntdata"/><Relationship Id="rId10" Type="http://schemas.openxmlformats.org/officeDocument/2006/relationships/font" Target="fonts/font2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3DCFF-5AD6-454C-BD07-35256FBA2C3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41751" y="685800"/>
            <a:ext cx="237449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EE775-8192-4699-BA05-771C7EF475A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57250" y="1620873"/>
            <a:ext cx="5143500" cy="344808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57250" y="5201925"/>
            <a:ext cx="5143500" cy="2391188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5"/>
            <a:ext cx="6866907" cy="99020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56" y="527299"/>
            <a:ext cx="1478756" cy="83932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1488" y="527299"/>
            <a:ext cx="4350544" cy="83932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916" y="2469138"/>
            <a:ext cx="5915025" cy="411981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7916" y="6627926"/>
            <a:ext cx="5915025" cy="216651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1488" y="2636497"/>
            <a:ext cx="2914650" cy="628403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71863" y="2636497"/>
            <a:ext cx="2914650" cy="628403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527299"/>
            <a:ext cx="5915025" cy="191432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2381" y="2427871"/>
            <a:ext cx="2901255" cy="11898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2381" y="3617733"/>
            <a:ext cx="2901255" cy="532114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71863" y="2427871"/>
            <a:ext cx="2915543" cy="11898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71863" y="3617733"/>
            <a:ext cx="2915543" cy="532114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660271"/>
            <a:ext cx="2211883" cy="2310947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543" y="1426001"/>
            <a:ext cx="3471863" cy="703830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2381" y="2971218"/>
            <a:ext cx="2211883" cy="550454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660271"/>
            <a:ext cx="2211883" cy="2310947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915543" y="1426001"/>
            <a:ext cx="3471863" cy="7038302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2381" y="2971218"/>
            <a:ext cx="2211883" cy="550454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71488" y="527299"/>
            <a:ext cx="5915025" cy="1914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1488" y="2636497"/>
            <a:ext cx="5915025" cy="6284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71488" y="9179596"/>
            <a:ext cx="1543050" cy="5272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271713" y="9179596"/>
            <a:ext cx="2314575" cy="5272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843463" y="9179596"/>
            <a:ext cx="1543050" cy="5272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" y="6472169"/>
            <a:ext cx="6866907" cy="34317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27"/>
          <a:stretch>
            <a:fillRect/>
          </a:stretch>
        </p:blipFill>
        <p:spPr>
          <a:xfrm>
            <a:off x="0" y="8196580"/>
            <a:ext cx="6858635" cy="1635760"/>
          </a:xfrm>
          <a:prstGeom prst="rect">
            <a:avLst/>
          </a:prstGeom>
        </p:spPr>
      </p:pic>
      <p:sp>
        <p:nvSpPr>
          <p:cNvPr id="13" name="文本框 366"/>
          <p:cNvSpPr>
            <a:spLocks noChangeArrowheads="1"/>
          </p:cNvSpPr>
          <p:nvPr/>
        </p:nvSpPr>
        <p:spPr bwMode="auto">
          <a:xfrm>
            <a:off x="240030" y="385445"/>
            <a:ext cx="421894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zh-CN" sz="4000" spc="200" dirty="0">
                <a:ln w="9525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汉仪方隶简" panose="02010600000101010101" charset="-122"/>
                <a:ea typeface="汉仪方隶简" panose="02010600000101010101" charset="-122"/>
                <a:sym typeface="幼圆" panose="02010509060101010101" pitchFamily="49" charset="-122"/>
              </a:rPr>
              <a:t>昕智萌教育集团</a:t>
            </a:r>
            <a:endParaRPr lang="zh-CN" sz="4000" spc="200" dirty="0">
              <a:ln w="9525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汉仪方隶简" panose="02010600000101010101" charset="-122"/>
              <a:ea typeface="汉仪方隶简" panose="02010600000101010101" charset="-122"/>
              <a:sym typeface="幼圆" panose="020105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29"/>
          <a:stretch>
            <a:fillRect/>
          </a:stretch>
        </p:blipFill>
        <p:spPr>
          <a:xfrm>
            <a:off x="2574211" y="8678104"/>
            <a:ext cx="2897148" cy="1248013"/>
          </a:xfrm>
          <a:prstGeom prst="rect">
            <a:avLst/>
          </a:prstGeom>
        </p:spPr>
      </p:pic>
      <p:pic>
        <p:nvPicPr>
          <p:cNvPr id="7" name="图片 6" descr="招聘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2100" y="1406525"/>
            <a:ext cx="3463925" cy="173736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15290" y="4165600"/>
            <a:ext cx="1817592" cy="1834450"/>
            <a:chOff x="771" y="5227"/>
            <a:chExt cx="2792" cy="31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097163" name="图片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1" y="5227"/>
              <a:ext cx="2792" cy="2382"/>
            </a:xfrm>
            <a:prstGeom prst="roundRect">
              <a:avLst/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1149" y="7769"/>
              <a:ext cx="2093" cy="6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p>
              <a:pPr algn="ctr"/>
              <a:r>
                <a:rPr lang="zh-CN" altLang="en-US" b="1">
                  <a:ln w="13462">
                    <a:noFill/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  <a:latin typeface="汉仪中楷简" panose="02010600000101010101" charset="-122"/>
                  <a:ea typeface="汉仪中楷简" panose="02010600000101010101" charset="-122"/>
                </a:rPr>
                <a:t>祥和幼儿园</a:t>
              </a:r>
              <a:endParaRPr lang="zh-CN" altLang="en-US" b="1">
                <a:ln w="13462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汉仪中楷简" panose="02010600000101010101" charset="-122"/>
                <a:ea typeface="汉仪中楷简" panose="02010600000101010101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506980" y="4165600"/>
            <a:ext cx="1844040" cy="1834515"/>
            <a:chOff x="3875" y="6716"/>
            <a:chExt cx="2904" cy="2889"/>
          </a:xfrm>
        </p:grpSpPr>
        <p:pic>
          <p:nvPicPr>
            <p:cNvPr id="2097164" name="图片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5" y="6716"/>
              <a:ext cx="2904" cy="2179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9" name="矩形 18"/>
            <p:cNvSpPr/>
            <p:nvPr/>
          </p:nvSpPr>
          <p:spPr>
            <a:xfrm>
              <a:off x="4346" y="9025"/>
              <a:ext cx="2093" cy="58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t">
              <a:spAutoFit/>
            </a:bodyPr>
            <a:p>
              <a:pPr algn="ctr"/>
              <a:r>
                <a:rPr lang="zh-CN" altLang="en-US" b="1">
                  <a:ln w="13462">
                    <a:noFill/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  <a:latin typeface="汉仪中楷简" panose="02010600000101010101" charset="-122"/>
                  <a:ea typeface="汉仪中楷简" panose="02010600000101010101" charset="-122"/>
                </a:rPr>
                <a:t>朝阳幼儿园</a:t>
              </a:r>
              <a:endParaRPr lang="zh-CN" altLang="en-US" b="1">
                <a:ln w="13462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汉仪中楷简" panose="02010600000101010101" charset="-122"/>
                <a:ea typeface="汉仪中楷简" panose="02010600000101010101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535805" y="4165600"/>
            <a:ext cx="1962150" cy="1796415"/>
            <a:chOff x="7163" y="6816"/>
            <a:chExt cx="3090" cy="2829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63" y="6816"/>
              <a:ext cx="3091" cy="2064"/>
            </a:xfrm>
            <a:prstGeom prst="roundRect">
              <a:avLst/>
            </a:prstGeom>
            <a:ln>
              <a:solidFill>
                <a:srgbClr val="00B0F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5" name="矩形 24"/>
            <p:cNvSpPr/>
            <p:nvPr/>
          </p:nvSpPr>
          <p:spPr>
            <a:xfrm>
              <a:off x="7452" y="9065"/>
              <a:ext cx="2093" cy="58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t">
              <a:spAutoFit/>
            </a:bodyPr>
            <a:p>
              <a:pPr algn="ctr"/>
              <a:r>
                <a:rPr lang="zh-CN" altLang="en-US" b="1">
                  <a:ln w="13462">
                    <a:noFill/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  <a:latin typeface="汉仪中楷简" panose="02010600000101010101" charset="-122"/>
                  <a:ea typeface="汉仪中楷简" panose="02010600000101010101" charset="-122"/>
                </a:rPr>
                <a:t>旺旺幼儿园</a:t>
              </a:r>
              <a:endParaRPr lang="zh-CN" altLang="en-US" b="1">
                <a:ln w="13462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汉仪中楷简" panose="02010600000101010101" charset="-122"/>
                <a:ea typeface="汉仪中楷简" panose="02010600000101010101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22325" y="6612890"/>
            <a:ext cx="2503170" cy="1988185"/>
            <a:chOff x="1295" y="10053"/>
            <a:chExt cx="3942" cy="3131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8"/>
            <a:srcRect l="14775" t="7909" r="17773" b="3093"/>
            <a:stretch>
              <a:fillRect/>
            </a:stretch>
          </p:blipFill>
          <p:spPr>
            <a:xfrm>
              <a:off x="1295" y="10053"/>
              <a:ext cx="3942" cy="2404"/>
            </a:xfrm>
            <a:prstGeom prst="roundRect">
              <a:avLst/>
            </a:prstGeom>
          </p:spPr>
        </p:pic>
        <p:sp>
          <p:nvSpPr>
            <p:cNvPr id="30" name="矩形 29"/>
            <p:cNvSpPr/>
            <p:nvPr/>
          </p:nvSpPr>
          <p:spPr>
            <a:xfrm>
              <a:off x="1723" y="12604"/>
              <a:ext cx="2817" cy="58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t">
              <a:spAutoFit/>
            </a:bodyPr>
            <a:p>
              <a:pPr algn="ctr"/>
              <a:r>
                <a:rPr lang="en-US" altLang="zh-CN" b="1">
                  <a:ln w="13462">
                    <a:noFill/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  <a:latin typeface="汉仪中楷简" panose="02010600000101010101" charset="-122"/>
                  <a:ea typeface="汉仪中楷简" panose="02010600000101010101" charset="-122"/>
                </a:rPr>
                <a:t>2020</a:t>
              </a:r>
              <a:r>
                <a:rPr lang="zh-CN" altLang="en-US" b="1">
                  <a:ln w="13462">
                    <a:noFill/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  <a:latin typeface="汉仪中楷简" panose="02010600000101010101" charset="-122"/>
                  <a:ea typeface="汉仪中楷简" panose="02010600000101010101" charset="-122"/>
                </a:rPr>
                <a:t>年夏季团建</a:t>
              </a:r>
              <a:endParaRPr lang="zh-CN" altLang="en-US" b="1">
                <a:ln w="13462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汉仪中楷简" panose="02010600000101010101" charset="-122"/>
                <a:ea typeface="汉仪中楷简" panose="02010600000101010101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725545" y="6534785"/>
            <a:ext cx="2211070" cy="2030095"/>
            <a:chOff x="5867" y="9987"/>
            <a:chExt cx="3482" cy="3197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9"/>
            <a:srcRect t="7512"/>
            <a:stretch>
              <a:fillRect/>
            </a:stretch>
          </p:blipFill>
          <p:spPr>
            <a:xfrm>
              <a:off x="5867" y="9987"/>
              <a:ext cx="3483" cy="2408"/>
            </a:xfrm>
            <a:prstGeom prst="roundRect">
              <a:avLst/>
            </a:prstGeom>
          </p:spPr>
        </p:pic>
        <p:sp>
          <p:nvSpPr>
            <p:cNvPr id="31" name="矩形 30"/>
            <p:cNvSpPr/>
            <p:nvPr/>
          </p:nvSpPr>
          <p:spPr>
            <a:xfrm>
              <a:off x="6019" y="12604"/>
              <a:ext cx="3178" cy="58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t">
              <a:spAutoFit/>
            </a:bodyPr>
            <a:p>
              <a:pPr algn="ctr"/>
              <a:r>
                <a:rPr lang="en-US" altLang="zh-CN" b="1">
                  <a:ln w="13462">
                    <a:noFill/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  <a:latin typeface="汉仪中楷简" panose="02010600000101010101" charset="-122"/>
                  <a:ea typeface="汉仪中楷简" panose="02010600000101010101" charset="-122"/>
                </a:rPr>
                <a:t>2020</a:t>
              </a:r>
              <a:r>
                <a:rPr lang="zh-CN" altLang="en-US" b="1">
                  <a:ln w="13462">
                    <a:noFill/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  <a:latin typeface="汉仪中楷简" panose="02010600000101010101" charset="-122"/>
                  <a:ea typeface="汉仪中楷简" panose="02010600000101010101" charset="-122"/>
                </a:rPr>
                <a:t>年教师节活动</a:t>
              </a:r>
              <a:endParaRPr lang="zh-CN" altLang="en-US" b="1">
                <a:ln w="13462"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汉仪中楷简" panose="02010600000101010101" charset="-122"/>
                <a:ea typeface="汉仪中楷简" panose="02010600000101010101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69900" y="3574415"/>
            <a:ext cx="1781810" cy="408940"/>
            <a:chOff x="797" y="5824"/>
            <a:chExt cx="2806" cy="644"/>
          </a:xfrm>
        </p:grpSpPr>
        <p:sp>
          <p:nvSpPr>
            <p:cNvPr id="32" name="燕尾形 31"/>
            <p:cNvSpPr/>
            <p:nvPr/>
          </p:nvSpPr>
          <p:spPr>
            <a:xfrm>
              <a:off x="872" y="5824"/>
              <a:ext cx="2541" cy="644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797" y="5840"/>
              <a:ext cx="2806" cy="62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t">
              <a:spAutoFit/>
            </a:bodyPr>
            <a:p>
              <a:pPr algn="ctr"/>
              <a:r>
                <a:rPr lang="zh-CN" altLang="en-US" sz="2000" b="1">
                  <a:ln w="13462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  <a:latin typeface="汉仪中楷简" panose="02010600000101010101" charset="-122"/>
                  <a:ea typeface="汉仪中楷简" panose="02010600000101010101" charset="-122"/>
                </a:rPr>
                <a:t>我们的园所</a:t>
              </a:r>
              <a:endParaRPr lang="zh-CN" altLang="en-US" sz="2000" b="1">
                <a:ln w="13462">
                  <a:noFill/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汉仪中楷简" panose="02010600000101010101" charset="-122"/>
                <a:ea typeface="汉仪中楷简" panose="02010600000101010101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69900" y="6062980"/>
            <a:ext cx="1781810" cy="408940"/>
            <a:chOff x="797" y="5824"/>
            <a:chExt cx="2806" cy="644"/>
          </a:xfrm>
        </p:grpSpPr>
        <p:sp>
          <p:nvSpPr>
            <p:cNvPr id="36" name="燕尾形 35"/>
            <p:cNvSpPr/>
            <p:nvPr/>
          </p:nvSpPr>
          <p:spPr>
            <a:xfrm>
              <a:off x="872" y="5824"/>
              <a:ext cx="2541" cy="644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797" y="5840"/>
              <a:ext cx="2806" cy="62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t">
              <a:spAutoFit/>
            </a:bodyPr>
            <a:p>
              <a:pPr algn="ctr"/>
              <a:r>
                <a:rPr lang="zh-CN" altLang="en-US" sz="2000" b="1">
                  <a:ln w="13462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  <a:latin typeface="汉仪中楷简" panose="02010600000101010101" charset="-122"/>
                  <a:ea typeface="汉仪中楷简" panose="02010600000101010101" charset="-122"/>
                </a:rPr>
                <a:t>我们的团队</a:t>
              </a:r>
              <a:endParaRPr lang="zh-CN" altLang="en-US" sz="2000" b="1">
                <a:ln w="13462">
                  <a:noFill/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汉仪中楷简" panose="02010600000101010101" charset="-122"/>
                <a:ea typeface="汉仪中楷简" panose="02010600000101010101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2024380" y="2994025"/>
            <a:ext cx="3996690" cy="86042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p>
            <a:pPr algn="ctr"/>
            <a:r>
              <a:rPr lang="zh-CN" altLang="en-US" sz="5000" b="1">
                <a:gradFill>
                  <a:gsLst>
                    <a:gs pos="100000">
                      <a:srgbClr val="FFFF00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scaled="1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字迹-豪放行书简体" panose="02010600010101010101" charset="-122"/>
                <a:ea typeface="方正字迹-豪放行书简体" panose="02010600010101010101" charset="-122"/>
              </a:rPr>
              <a:t>寻找发光的你</a:t>
            </a:r>
            <a:endParaRPr lang="zh-CN" altLang="en-US" sz="5000" b="1">
              <a:gradFill>
                <a:gsLst>
                  <a:gs pos="100000">
                    <a:srgbClr val="FFFF00"/>
                  </a:gs>
                  <a:gs pos="0">
                    <a:schemeClr val="accent2">
                      <a:lumMod val="75000"/>
                    </a:schemeClr>
                  </a:gs>
                </a:gsLst>
                <a:lin scaled="1"/>
              </a:gra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方正字迹-豪放行书简体" panose="02010600010101010101" charset="-122"/>
              <a:ea typeface="方正字迹-豪放行书简体" panose="02010600010101010101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0" y="9526905"/>
            <a:ext cx="6858000" cy="3987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2000" b="1">
                <a:ln w="9525">
                  <a:noFill/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方正粗金陵简体" panose="02000000000000000000" charset="-122"/>
                <a:ea typeface="方正粗金陵简体" panose="02000000000000000000" charset="-122"/>
                <a:cs typeface="方正粗金陵简体" panose="02000000000000000000" charset="-122"/>
              </a:rPr>
              <a:t>联系人：许园长       联系电话：</a:t>
            </a:r>
            <a:r>
              <a:rPr lang="en-US" altLang="zh-CN" sz="2000" b="1">
                <a:ln w="9525">
                  <a:noFill/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方正粗金陵简体" panose="02000000000000000000" charset="-122"/>
                <a:ea typeface="方正粗金陵简体" panose="02000000000000000000" charset="-122"/>
                <a:cs typeface="方正粗金陵简体" panose="02000000000000000000" charset="-122"/>
              </a:rPr>
              <a:t>13855619590</a:t>
            </a:r>
            <a:endParaRPr lang="en-US" altLang="zh-CN" sz="2000" b="1">
              <a:ln w="9525">
                <a:noFill/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方正粗金陵简体" panose="02000000000000000000" charset="-122"/>
              <a:ea typeface="方正粗金陵简体" panose="02000000000000000000" charset="-122"/>
              <a:cs typeface="方正粗金陵简体" panose="0200000000000000000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3" y="6472169"/>
            <a:ext cx="6866907" cy="34317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27"/>
          <a:stretch>
            <a:fillRect/>
          </a:stretch>
        </p:blipFill>
        <p:spPr>
          <a:xfrm>
            <a:off x="10795" y="7882255"/>
            <a:ext cx="6830060" cy="202120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 bwMode="auto">
          <a:xfrm>
            <a:off x="497840" y="3534410"/>
            <a:ext cx="1945640" cy="494670"/>
            <a:chOff x="6064962" y="1607214"/>
            <a:chExt cx="3046800" cy="879320"/>
          </a:xfrm>
        </p:grpSpPr>
        <p:sp>
          <p:nvSpPr>
            <p:cNvPr id="8" name="椭圆 7"/>
            <p:cNvSpPr/>
            <p:nvPr/>
          </p:nvSpPr>
          <p:spPr>
            <a:xfrm>
              <a:off x="6102748" y="1654622"/>
              <a:ext cx="732871" cy="83191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6064962" y="1607214"/>
              <a:ext cx="3046800" cy="879311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/>
            </a:p>
          </p:txBody>
        </p:sp>
        <p:grpSp>
          <p:nvGrpSpPr>
            <p:cNvPr id="11" name="组合 378"/>
            <p:cNvGrpSpPr/>
            <p:nvPr/>
          </p:nvGrpSpPr>
          <p:grpSpPr bwMode="auto">
            <a:xfrm>
              <a:off x="6121757" y="1774459"/>
              <a:ext cx="2633136" cy="599376"/>
              <a:chOff x="5523071" y="1875039"/>
              <a:chExt cx="2633136" cy="599376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6251957" y="1875039"/>
                <a:ext cx="1904250" cy="5993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b="1" kern="0" dirty="0">
                    <a:solidFill>
                      <a:srgbClr val="92D05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招聘岗位</a:t>
                </a:r>
                <a:endParaRPr lang="zh-CN" altLang="en-US" sz="1600" b="1" kern="0" dirty="0">
                  <a:solidFill>
                    <a:srgbClr val="92D05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5523071" y="1901755"/>
                <a:ext cx="702369" cy="5316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zh-CN" sz="1350" b="1" kern="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rPr>
                  <a:t>01</a:t>
                </a:r>
                <a:endParaRPr lang="zh-CN" altLang="en-US" sz="135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 bwMode="auto">
          <a:xfrm>
            <a:off x="495300" y="4794250"/>
            <a:ext cx="1868805" cy="514350"/>
            <a:chOff x="6088501" y="1583464"/>
            <a:chExt cx="2466409" cy="523257"/>
          </a:xfrm>
        </p:grpSpPr>
        <p:sp>
          <p:nvSpPr>
            <p:cNvPr id="21" name="椭圆 20"/>
            <p:cNvSpPr/>
            <p:nvPr/>
          </p:nvSpPr>
          <p:spPr>
            <a:xfrm>
              <a:off x="6105262" y="1618348"/>
              <a:ext cx="617656" cy="48837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/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6088501" y="1583464"/>
              <a:ext cx="2466409" cy="522611"/>
            </a:xfrm>
            <a:prstGeom prst="roundRect">
              <a:avLst/>
            </a:prstGeom>
            <a:noFill/>
            <a:ln w="3175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/>
            </a:p>
          </p:txBody>
        </p:sp>
        <p:grpSp>
          <p:nvGrpSpPr>
            <p:cNvPr id="23" name="组合 390"/>
            <p:cNvGrpSpPr/>
            <p:nvPr/>
          </p:nvGrpSpPr>
          <p:grpSpPr bwMode="auto">
            <a:xfrm>
              <a:off x="6135847" y="1696299"/>
              <a:ext cx="2343215" cy="343024"/>
              <a:chOff x="5537161" y="1796879"/>
              <a:chExt cx="2343215" cy="343024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6064301" y="1796879"/>
                <a:ext cx="1816075" cy="3430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b="1" kern="0" dirty="0">
                    <a:solidFill>
                      <a:schemeClr val="accent2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岗位要求</a:t>
                </a:r>
                <a:endParaRPr lang="zh-CN" altLang="en-US" sz="1600" b="1" kern="0" dirty="0">
                  <a:solidFill>
                    <a:schemeClr val="accent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5537161" y="1810701"/>
                <a:ext cx="556471" cy="304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zh-CN" sz="1350" b="1" kern="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rPr>
                  <a:t>0</a:t>
                </a:r>
                <a:r>
                  <a:rPr lang="en-US" sz="1350" b="1" kern="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endParaRPr lang="en-US" sz="135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 bwMode="auto">
          <a:xfrm>
            <a:off x="448945" y="6594475"/>
            <a:ext cx="1229360" cy="505460"/>
            <a:chOff x="6102748" y="1607214"/>
            <a:chExt cx="2539723" cy="900305"/>
          </a:xfrm>
        </p:grpSpPr>
        <p:sp>
          <p:nvSpPr>
            <p:cNvPr id="27" name="椭圆 26"/>
            <p:cNvSpPr/>
            <p:nvPr/>
          </p:nvSpPr>
          <p:spPr>
            <a:xfrm>
              <a:off x="6223574" y="1653788"/>
              <a:ext cx="852554" cy="853731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6102748" y="1607214"/>
              <a:ext cx="2539723" cy="899174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/>
            </a:p>
          </p:txBody>
        </p:sp>
        <p:grpSp>
          <p:nvGrpSpPr>
            <p:cNvPr id="29" name="组合 396"/>
            <p:cNvGrpSpPr/>
            <p:nvPr/>
          </p:nvGrpSpPr>
          <p:grpSpPr bwMode="auto">
            <a:xfrm>
              <a:off x="6245576" y="1780192"/>
              <a:ext cx="2314086" cy="600580"/>
              <a:chOff x="5646890" y="1880772"/>
              <a:chExt cx="2314086" cy="600580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6662254" y="1880772"/>
                <a:ext cx="1298722" cy="6005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b="1" kern="0" dirty="0">
                    <a:solidFill>
                      <a:srgbClr val="92D05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待</a:t>
                </a:r>
                <a:r>
                  <a:rPr lang="zh-CN" altLang="en-US" sz="1600" b="1" kern="0" dirty="0">
                    <a:solidFill>
                      <a:srgbClr val="92D05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遇</a:t>
                </a:r>
                <a:endParaRPr lang="zh-CN" altLang="en-US" sz="1600" b="1" kern="0" dirty="0">
                  <a:solidFill>
                    <a:srgbClr val="92D05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646890" y="1926013"/>
                <a:ext cx="945837" cy="5327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zh-CN" sz="1350" b="1" kern="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rPr>
                  <a:t>03</a:t>
                </a:r>
                <a:endParaRPr lang="zh-CN" altLang="en-US" sz="135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39750" y="699770"/>
            <a:ext cx="5778500" cy="2624565"/>
            <a:chOff x="771" y="4436"/>
            <a:chExt cx="9764" cy="4328"/>
          </a:xfrm>
        </p:grpSpPr>
        <p:sp>
          <p:nvSpPr>
            <p:cNvPr id="5" name="文本框 4"/>
            <p:cNvSpPr txBox="1"/>
            <p:nvPr/>
          </p:nvSpPr>
          <p:spPr>
            <a:xfrm>
              <a:off x="771" y="4886"/>
              <a:ext cx="9764" cy="3878"/>
            </a:xfrm>
            <a:prstGeom prst="roundRect">
              <a:avLst/>
            </a:prstGeom>
            <a:noFill/>
            <a:ln>
              <a:solidFill>
                <a:srgbClr val="FF5AA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rtlCol="0">
              <a:spAutoFit/>
            </a:bodyPr>
            <a:p>
              <a:pPr indent="355600" fontAlgn="auto">
                <a:lnSpc>
                  <a:spcPts val="1980"/>
                </a:lnSpc>
                <a:extLst>
                  <a:ext uri="{35155182-B16C-46BC-9424-99874614C6A1}">
                    <wpsdc:indentchars xmlns:wpsdc="http://www.wps.cn/officeDocument/2017/drawingmlCustomData" val="200" checksum="3837665281"/>
                  </a:ext>
                </a:extLst>
              </a:pPr>
              <a:r>
                <a:rPr lang="zh-CN" altLang="en-US" sz="1400" b="1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昕智萌教育集团目前有三所幼儿园，朝阳幼儿园已成功申创安庆市一类幼儿园，旺旺幼儿园被评为宜秀区示范幼儿园，</a:t>
              </a:r>
              <a:r>
                <a:rPr lang="en-US" altLang="zh-CN" sz="1400" b="1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2020</a:t>
              </a:r>
              <a:r>
                <a:rPr lang="zh-CN" altLang="en-US" sz="1400" b="1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年秋季祥和幼儿园也按期开园了。</a:t>
              </a:r>
              <a:endParaRPr lang="zh-CN" altLang="en-US" sz="14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  <a:p>
              <a:pPr indent="355600" fontAlgn="auto">
                <a:lnSpc>
                  <a:spcPts val="1980"/>
                </a:lnSpc>
                <a:extLst>
                  <a:ext uri="{35155182-B16C-46BC-9424-99874614C6A1}">
                    <wpsdc:indentchars xmlns:wpsdc="http://www.wps.cn/officeDocument/2017/drawingmlCustomData" val="200" checksum="3837665281"/>
                  </a:ext>
                </a:extLst>
              </a:pPr>
              <a:r>
                <a:rPr lang="zh-CN" altLang="en-US" sz="1400" b="1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昕智萌教育集团在《纲要》、《指南》的引领下，秉承</a:t>
              </a:r>
              <a:r>
                <a:rPr lang="en-US" altLang="zh-CN" sz="1400" b="1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“</a:t>
              </a:r>
              <a:r>
                <a:rPr lang="zh-CN" altLang="en-US" sz="1400" b="1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让每个孩子都绽放异彩</a:t>
              </a:r>
              <a:r>
                <a:rPr lang="en-US" altLang="zh-CN" sz="1400" b="1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”</a:t>
              </a:r>
              <a:r>
                <a:rPr lang="zh-CN" altLang="en-US" sz="1400" b="1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的办园理念，以</a:t>
              </a:r>
              <a:r>
                <a:rPr lang="en-US" altLang="zh-CN" sz="1400" b="1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“</a:t>
              </a:r>
              <a:r>
                <a:rPr lang="zh-CN" altLang="en-US" sz="1400" b="1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育行、养习、创美、乐玩</a:t>
              </a:r>
              <a:r>
                <a:rPr lang="en-US" altLang="zh-CN" sz="1400" b="1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”</a:t>
              </a:r>
              <a:r>
                <a:rPr lang="zh-CN" altLang="en-US" sz="1400" b="1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为途径，培养</a:t>
              </a:r>
              <a:r>
                <a:rPr lang="en-US" altLang="zh-CN" sz="1400" b="1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“</a:t>
              </a:r>
              <a:r>
                <a:rPr lang="zh-CN" altLang="en-US" sz="1400" b="1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好身体、好习惯、好性格</a:t>
              </a:r>
              <a:r>
                <a:rPr lang="en-US" altLang="zh-CN" sz="1400" b="1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”</a:t>
              </a:r>
              <a:r>
                <a:rPr lang="zh-CN" altLang="en-US" sz="1400" b="1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的三好孩子为目标。</a:t>
              </a:r>
              <a:endParaRPr lang="zh-CN" altLang="en-US" sz="14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  <a:p>
              <a:pPr indent="355600" fontAlgn="auto">
                <a:lnSpc>
                  <a:spcPts val="1980"/>
                </a:lnSpc>
                <a:extLst>
                  <a:ext uri="{35155182-B16C-46BC-9424-99874614C6A1}">
                    <wpsdc:indentchars xmlns:wpsdc="http://www.wps.cn/officeDocument/2017/drawingmlCustomData" val="200" checksum="3837665281"/>
                  </a:ext>
                </a:extLst>
              </a:pPr>
              <a:r>
                <a:rPr lang="zh-CN" altLang="en-US" sz="1400" b="1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昕智萌教育集团将遵循幼儿身心发展规律，坚持科学保教，让孩子们在快乐中学习，在游戏中成长。</a:t>
              </a:r>
              <a:endParaRPr lang="zh-CN" altLang="en-US" sz="14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017" y="4436"/>
              <a:ext cx="2837" cy="7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  <a:scene3d>
                <a:camera prst="orthographicFront"/>
                <a:lightRig rig="threePt" dir="t"/>
              </a:scene3d>
            </a:bodyPr>
            <a:p>
              <a:pPr algn="ctr"/>
              <a:r>
                <a:rPr lang="zh-CN" altLang="en-US" sz="2400" b="1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汉仪夏日体W" panose="00020600040101010101" charset="-122"/>
                  <a:ea typeface="汉仪夏日体W" panose="00020600040101010101" charset="-122"/>
                </a:rPr>
                <a:t>集团简介</a:t>
              </a:r>
              <a:endParaRPr lang="zh-CN" altLang="en-US" sz="24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汉仪夏日体W" panose="00020600040101010101" charset="-122"/>
                <a:ea typeface="汉仪夏日体W" panose="00020600040101010101" charset="-122"/>
              </a:endParaRPr>
            </a:p>
          </p:txBody>
        </p:sp>
      </p:grpSp>
      <p:cxnSp>
        <p:nvCxnSpPr>
          <p:cNvPr id="34" name="直接连接符 33"/>
          <p:cNvCxnSpPr/>
          <p:nvPr/>
        </p:nvCxnSpPr>
        <p:spPr>
          <a:xfrm flipV="1">
            <a:off x="27940" y="572135"/>
            <a:ext cx="6812915" cy="1206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66"/>
          <p:cNvSpPr>
            <a:spLocks noChangeArrowheads="1"/>
          </p:cNvSpPr>
          <p:nvPr/>
        </p:nvSpPr>
        <p:spPr bwMode="auto">
          <a:xfrm>
            <a:off x="165735" y="91440"/>
            <a:ext cx="421894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>
              <a:defRPr/>
            </a:pPr>
            <a:r>
              <a:rPr lang="zh-CN" sz="3000" spc="200" dirty="0">
                <a:ln w="9525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汉仪方隶简" panose="02010600000101010101" charset="-122"/>
                <a:ea typeface="汉仪方隶简" panose="02010600000101010101" charset="-122"/>
                <a:sym typeface="幼圆" panose="02010509060101010101" pitchFamily="49" charset="-122"/>
              </a:rPr>
              <a:t>昕智萌教育集团</a:t>
            </a:r>
            <a:endParaRPr lang="zh-CN" sz="3000" spc="200" dirty="0">
              <a:ln w="9525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汉仪方隶简" panose="02010600000101010101" charset="-122"/>
              <a:ea typeface="汉仪方隶简" panose="02010600000101010101" charset="-122"/>
              <a:sym typeface="幼圆" panose="020105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09650" y="4185285"/>
            <a:ext cx="1607820" cy="52197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28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幼儿教师</a:t>
            </a:r>
            <a:endParaRPr lang="zh-CN" altLang="en-US" sz="28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85165" y="5444490"/>
            <a:ext cx="4838065" cy="89154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l"/>
            <a:r>
              <a:rPr lang="en-US" altLang="zh-CN" sz="2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en-US" altLang="zh-CN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. </a:t>
            </a:r>
            <a:r>
              <a:rPr lang="zh-CN" altLang="en-US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身心健康，热爱幼教事业，遵守国家法律法规。</a:t>
            </a:r>
            <a:endParaRPr lang="zh-CN" altLang="en-US" sz="1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  <a:p>
            <a:pPr algn="l"/>
            <a:r>
              <a:rPr lang="en-US" altLang="zh-CN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2. </a:t>
            </a:r>
            <a:r>
              <a:rPr lang="zh-CN" altLang="en-US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学前教育专业，大专及以上学历。</a:t>
            </a:r>
            <a:endParaRPr lang="zh-CN" altLang="en-US" sz="1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  <a:p>
            <a:pPr algn="l"/>
            <a:r>
              <a:rPr lang="en-US" altLang="zh-CN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3. </a:t>
            </a:r>
            <a:r>
              <a:rPr lang="zh-CN" altLang="en-US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具有良好的沟通能力和团队合作精神。</a:t>
            </a:r>
            <a:endParaRPr lang="zh-CN" altLang="en-US" sz="1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36930" y="7235190"/>
            <a:ext cx="5481955" cy="113728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l"/>
            <a:r>
              <a:rPr lang="en-US" altLang="zh-CN" sz="2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en-US" altLang="zh-CN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. </a:t>
            </a:r>
            <a:r>
              <a:rPr lang="zh-CN" altLang="en-US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试用期</a:t>
            </a:r>
            <a:r>
              <a:rPr lang="en-US" altLang="zh-CN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1~3</a:t>
            </a:r>
            <a:r>
              <a:rPr lang="zh-CN" altLang="en-US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个月。试用期满合格者，享受本集团教师待遇。</a:t>
            </a:r>
            <a:endParaRPr lang="zh-CN" altLang="en-US" sz="1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  <a:p>
            <a:pPr algn="l"/>
            <a:r>
              <a:rPr lang="en-US" altLang="zh-CN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2. </a:t>
            </a:r>
            <a:r>
              <a:rPr lang="zh-CN" altLang="en-US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工资架构：基本工资</a:t>
            </a:r>
            <a:r>
              <a:rPr lang="en-US" altLang="zh-CN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+</a:t>
            </a:r>
            <a:r>
              <a:rPr lang="zh-CN" altLang="en-US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岗位工资</a:t>
            </a:r>
            <a:r>
              <a:rPr lang="en-US" altLang="zh-CN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+</a:t>
            </a:r>
            <a:r>
              <a:rPr lang="zh-CN" altLang="en-US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奖金</a:t>
            </a:r>
            <a:r>
              <a:rPr lang="en-US" altLang="zh-CN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+</a:t>
            </a:r>
            <a:r>
              <a:rPr lang="zh-CN" altLang="en-US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五险。</a:t>
            </a:r>
            <a:endParaRPr lang="zh-CN" altLang="en-US" sz="1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  <a:p>
            <a:pPr algn="l"/>
            <a:r>
              <a:rPr lang="en-US" altLang="zh-CN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3. </a:t>
            </a:r>
            <a:r>
              <a:rPr lang="zh-CN" altLang="en-US" sz="1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每学期会定期组织教师学习；每周双休；带薪休假：国家法定节假日等。</a:t>
            </a:r>
            <a:endParaRPr lang="zh-CN" altLang="en-US" sz="1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5875" y="9442450"/>
            <a:ext cx="6863080" cy="4603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98183" y="9442450"/>
            <a:ext cx="5231765" cy="3987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2000" b="1">
                <a:ln w="9525">
                  <a:noFill/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方正粗金陵简体" panose="02000000000000000000" charset="-122"/>
                <a:ea typeface="方正粗金陵简体" panose="02000000000000000000" charset="-122"/>
                <a:cs typeface="方正粗金陵简体" panose="02000000000000000000" charset="-122"/>
              </a:rPr>
              <a:t>联系人：许园长       联系电话：</a:t>
            </a:r>
            <a:r>
              <a:rPr lang="en-US" altLang="zh-CN" sz="2000" b="1">
                <a:ln w="9525">
                  <a:noFill/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方正粗金陵简体" panose="02000000000000000000" charset="-122"/>
                <a:ea typeface="方正粗金陵简体" panose="02000000000000000000" charset="-122"/>
                <a:cs typeface="方正粗金陵简体" panose="02000000000000000000" charset="-122"/>
              </a:rPr>
              <a:t>13855619590</a:t>
            </a:r>
            <a:endParaRPr lang="en-US" altLang="zh-CN" sz="2000" b="1">
              <a:ln w="9525">
                <a:noFill/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方正粗金陵简体" panose="02000000000000000000" charset="-122"/>
              <a:ea typeface="方正粗金陵简体" panose="02000000000000000000" charset="-122"/>
              <a:cs typeface="方正粗金陵简体" panose="0200000000000000000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498</Words>
  <Application>WPS 演示</Application>
  <PresentationFormat>自定义</PresentationFormat>
  <Paragraphs>52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7" baseType="lpstr">
      <vt:lpstr>Arial</vt:lpstr>
      <vt:lpstr>宋体</vt:lpstr>
      <vt:lpstr>Wingdings</vt:lpstr>
      <vt:lpstr>汉仪方隶简</vt:lpstr>
      <vt:lpstr>幼圆</vt:lpstr>
      <vt:lpstr>汉仪中楷简</vt:lpstr>
      <vt:lpstr>方正字迹-豪放行书简体</vt:lpstr>
      <vt:lpstr>方正粗金陵简体</vt:lpstr>
      <vt:lpstr>微软雅黑</vt:lpstr>
      <vt:lpstr>华文楷体</vt:lpstr>
      <vt:lpstr>汉仪夏日体W</vt:lpstr>
      <vt:lpstr>Calibri</vt:lpstr>
      <vt:lpstr>Arial Unicode MS</vt:lpstr>
      <vt:lpstr>Calibri Light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无名</cp:lastModifiedBy>
  <cp:revision>35</cp:revision>
  <dcterms:created xsi:type="dcterms:W3CDTF">2015-05-05T08:02:00Z</dcterms:created>
  <dcterms:modified xsi:type="dcterms:W3CDTF">2020-11-18T01:07:20Z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